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 Bold" panose="020B0604020202020204" charset="0"/>
      <p:regular r:id="rId11"/>
    </p:embeddedFont>
    <p:embeddedFont>
      <p:font typeface="Montserrat" panose="00000500000000000000" pitchFamily="2" charset="0"/>
      <p:regular r:id="rId12"/>
    </p:embeddedFont>
    <p:embeddedFont>
      <p:font typeface="Montserrat Bold" panose="00000800000000000000" charset="0"/>
      <p:regular r:id="rId13"/>
    </p:embeddedFon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2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hammedKaif-3/Liver_Cirrhosis" TargetMode="External"/><Relationship Id="rId3" Type="http://schemas.openxmlformats.org/officeDocument/2006/relationships/hyperlink" Target="https://github.com/MohammedKaif-3" TargetMode="External"/><Relationship Id="rId7" Type="http://schemas.openxmlformats.org/officeDocument/2006/relationships/hyperlink" Target="http://hepacheck.pythonanywhere.co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linkedin.com/in/mohammedkaif003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www.kaggle.com/datasets/bhavanipriya222/liver-cirrhosis-prediction?resource=downloa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10796724">
            <a:off x="-4428395" y="-310022"/>
            <a:ext cx="27144790" cy="10857916"/>
          </a:xfrm>
          <a:custGeom>
            <a:avLst/>
            <a:gdLst/>
            <a:ahLst/>
            <a:cxnLst/>
            <a:rect l="l" t="t" r="r" b="b"/>
            <a:pathLst>
              <a:path w="27144790" h="10857916">
                <a:moveTo>
                  <a:pt x="0" y="0"/>
                </a:moveTo>
                <a:lnTo>
                  <a:pt x="27144790" y="0"/>
                </a:lnTo>
                <a:lnTo>
                  <a:pt x="27144790" y="10857916"/>
                </a:lnTo>
                <a:lnTo>
                  <a:pt x="0" y="10857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433562" y="-3407473"/>
            <a:ext cx="8279935" cy="827993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4B4B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5174512" y="6236124"/>
            <a:ext cx="8608364" cy="86083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4319028" y="-3204524"/>
            <a:ext cx="8608364" cy="860836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/>
          <p:cNvSpPr/>
          <p:nvPr/>
        </p:nvSpPr>
        <p:spPr>
          <a:xfrm>
            <a:off x="-4144639" y="5403840"/>
            <a:ext cx="12375338" cy="8229600"/>
          </a:xfrm>
          <a:custGeom>
            <a:avLst/>
            <a:gdLst/>
            <a:ahLst/>
            <a:cxnLst/>
            <a:rect l="l" t="t" r="r" b="b"/>
            <a:pathLst>
              <a:path w="12375338" h="8229600">
                <a:moveTo>
                  <a:pt x="0" y="0"/>
                </a:moveTo>
                <a:lnTo>
                  <a:pt x="12375338" y="0"/>
                </a:lnTo>
                <a:lnTo>
                  <a:pt x="12375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22831" y="3376456"/>
            <a:ext cx="4570821" cy="1767044"/>
          </a:xfrm>
          <a:custGeom>
            <a:avLst/>
            <a:gdLst/>
            <a:ahLst/>
            <a:cxnLst/>
            <a:rect l="l" t="t" r="r" b="b"/>
            <a:pathLst>
              <a:path w="4570821" h="1767044">
                <a:moveTo>
                  <a:pt x="0" y="0"/>
                </a:moveTo>
                <a:lnTo>
                  <a:pt x="4570821" y="0"/>
                </a:lnTo>
                <a:lnTo>
                  <a:pt x="4570821" y="1767044"/>
                </a:lnTo>
                <a:lnTo>
                  <a:pt x="0" y="1767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30584" y="5546715"/>
            <a:ext cx="6913416" cy="39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6"/>
              </a:lnSpc>
            </a:pPr>
            <a:r>
              <a:rPr lang="en-US" sz="3539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Presentation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67688" y="5029200"/>
            <a:ext cx="3883955" cy="681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81"/>
              </a:lnSpc>
              <a:spcBef>
                <a:spcPct val="0"/>
              </a:spcBef>
            </a:pPr>
            <a:r>
              <a:rPr lang="en-US" sz="3987" dirty="0">
                <a:solidFill>
                  <a:srgbClr val="333B40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51619" y="6123850"/>
            <a:ext cx="7334818" cy="32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z="2939" dirty="0">
                <a:solidFill>
                  <a:srgbClr val="333B40"/>
                </a:solidFill>
                <a:latin typeface="Montserrat"/>
                <a:ea typeface="Montserrat"/>
                <a:cs typeface="Montserrat"/>
                <a:sym typeface="Montserrat"/>
              </a:rPr>
              <a:t>Mohammed Kaif (Team Leader)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51451" y="6781744"/>
            <a:ext cx="7334818" cy="32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z="2939">
                <a:solidFill>
                  <a:srgbClr val="333B40"/>
                </a:solidFill>
                <a:latin typeface="Montserrat"/>
                <a:ea typeface="Montserrat"/>
                <a:cs typeface="Montserrat"/>
                <a:sym typeface="Montserrat"/>
              </a:rPr>
              <a:t>Hema Latha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24927" y="7436662"/>
            <a:ext cx="7334818" cy="32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z="2939">
                <a:solidFill>
                  <a:srgbClr val="333B40"/>
                </a:solidFill>
                <a:latin typeface="Montserrat"/>
                <a:ea typeface="Montserrat"/>
                <a:cs typeface="Montserrat"/>
                <a:sym typeface="Montserrat"/>
              </a:rPr>
              <a:t>Rama Yugandhar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0181" y="7962429"/>
            <a:ext cx="7334818" cy="32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z="2939">
                <a:solidFill>
                  <a:srgbClr val="333B40"/>
                </a:solidFill>
                <a:latin typeface="Montserrat"/>
                <a:ea typeface="Montserrat"/>
                <a:cs typeface="Montserrat"/>
                <a:sym typeface="Montserrat"/>
              </a:rPr>
              <a:t>Rajashekar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3652" y="9593977"/>
            <a:ext cx="8857991" cy="51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ASSOCIATED WITH SMARTINTENZ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08217" y="177617"/>
            <a:ext cx="7043234" cy="195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8"/>
              </a:lnSpc>
              <a:spcBef>
                <a:spcPct val="0"/>
              </a:spcBef>
            </a:pPr>
            <a:r>
              <a:rPr lang="en-US" sz="5448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REVOLUTIONIZING LIVER CARE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6724">
            <a:off x="-4428395" y="-310022"/>
            <a:ext cx="27144790" cy="10857916"/>
          </a:xfrm>
          <a:custGeom>
            <a:avLst/>
            <a:gdLst/>
            <a:ahLst/>
            <a:cxnLst/>
            <a:rect l="l" t="t" r="r" b="b"/>
            <a:pathLst>
              <a:path w="27144790" h="10857916">
                <a:moveTo>
                  <a:pt x="0" y="0"/>
                </a:moveTo>
                <a:lnTo>
                  <a:pt x="27144790" y="0"/>
                </a:lnTo>
                <a:lnTo>
                  <a:pt x="27144790" y="10857916"/>
                </a:lnTo>
                <a:lnTo>
                  <a:pt x="0" y="1085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0212" y="-2596628"/>
            <a:ext cx="3696286" cy="36962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4631032" y="3676537"/>
            <a:ext cx="8279935" cy="82799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792689" y="8283413"/>
            <a:ext cx="4554822" cy="45548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-5214311" y="-5520565"/>
            <a:ext cx="8608364" cy="86083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3983818" y="-2858951"/>
            <a:ext cx="8608364" cy="86083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/>
          <p:cNvSpPr/>
          <p:nvPr/>
        </p:nvSpPr>
        <p:spPr>
          <a:xfrm flipH="1">
            <a:off x="8773889" y="5118936"/>
            <a:ext cx="12375338" cy="8229600"/>
          </a:xfrm>
          <a:custGeom>
            <a:avLst/>
            <a:gdLst/>
            <a:ahLst/>
            <a:cxnLst/>
            <a:rect l="l" t="t" r="r" b="b"/>
            <a:pathLst>
              <a:path w="12375338" h="8229600">
                <a:moveTo>
                  <a:pt x="12375338" y="0"/>
                </a:moveTo>
                <a:lnTo>
                  <a:pt x="0" y="0"/>
                </a:lnTo>
                <a:lnTo>
                  <a:pt x="0" y="8229600"/>
                </a:lnTo>
                <a:lnTo>
                  <a:pt x="12375338" y="8229600"/>
                </a:lnTo>
                <a:lnTo>
                  <a:pt x="12375338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338421" y="2043397"/>
            <a:ext cx="6311561" cy="6151078"/>
          </a:xfrm>
          <a:custGeom>
            <a:avLst/>
            <a:gdLst/>
            <a:ahLst/>
            <a:cxnLst/>
            <a:rect l="l" t="t" r="r" b="b"/>
            <a:pathLst>
              <a:path w="6311561" h="6151078">
                <a:moveTo>
                  <a:pt x="0" y="0"/>
                </a:moveTo>
                <a:lnTo>
                  <a:pt x="6311561" y="0"/>
                </a:lnTo>
                <a:lnTo>
                  <a:pt x="6311561" y="6151078"/>
                </a:lnTo>
                <a:lnTo>
                  <a:pt x="0" y="6151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38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114937" y="687967"/>
            <a:ext cx="10408317" cy="96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7277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39501" y="3547301"/>
            <a:ext cx="5288634" cy="409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Cirrhosis is often diagnosed too late.</a:t>
            </a:r>
          </a:p>
          <a:p>
            <a:pPr algn="l">
              <a:lnSpc>
                <a:spcPts val="3270"/>
              </a:lnSpc>
            </a:pPr>
            <a:endParaRPr lang="en-US" sz="3000" b="1">
              <a:solidFill>
                <a:srgbClr val="333B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270"/>
              </a:lnSpc>
            </a:pPr>
            <a:r>
              <a:rPr lang="en-US" sz="3000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analysis of clinical data is time-consuming.</a:t>
            </a:r>
          </a:p>
          <a:p>
            <a:pPr algn="l">
              <a:lnSpc>
                <a:spcPts val="3270"/>
              </a:lnSpc>
            </a:pPr>
            <a:endParaRPr lang="en-US" sz="3000" b="1">
              <a:solidFill>
                <a:srgbClr val="333B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270"/>
              </a:lnSpc>
            </a:pPr>
            <a:r>
              <a:rPr lang="en-US" sz="3000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Need for a fast, accessible, and interpretable prediction tool.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6724">
            <a:off x="-4428395" y="-310022"/>
            <a:ext cx="27144790" cy="10857916"/>
          </a:xfrm>
          <a:custGeom>
            <a:avLst/>
            <a:gdLst/>
            <a:ahLst/>
            <a:cxnLst/>
            <a:rect l="l" t="t" r="r" b="b"/>
            <a:pathLst>
              <a:path w="27144790" h="10857916">
                <a:moveTo>
                  <a:pt x="0" y="0"/>
                </a:moveTo>
                <a:lnTo>
                  <a:pt x="27144790" y="0"/>
                </a:lnTo>
                <a:lnTo>
                  <a:pt x="27144790" y="10857916"/>
                </a:lnTo>
                <a:lnTo>
                  <a:pt x="0" y="1085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0212" y="-2596628"/>
            <a:ext cx="3696286" cy="36962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4631032" y="3676537"/>
            <a:ext cx="8279935" cy="82799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792689" y="8283413"/>
            <a:ext cx="4554822" cy="45548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-5214311" y="-5520565"/>
            <a:ext cx="8608364" cy="86083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3983818" y="-2858951"/>
            <a:ext cx="8608364" cy="86083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/>
          <p:cNvSpPr/>
          <p:nvPr/>
        </p:nvSpPr>
        <p:spPr>
          <a:xfrm flipH="1">
            <a:off x="8773889" y="5118936"/>
            <a:ext cx="12375338" cy="8229600"/>
          </a:xfrm>
          <a:custGeom>
            <a:avLst/>
            <a:gdLst/>
            <a:ahLst/>
            <a:cxnLst/>
            <a:rect l="l" t="t" r="r" b="b"/>
            <a:pathLst>
              <a:path w="12375338" h="8229600">
                <a:moveTo>
                  <a:pt x="12375338" y="0"/>
                </a:moveTo>
                <a:lnTo>
                  <a:pt x="0" y="0"/>
                </a:lnTo>
                <a:lnTo>
                  <a:pt x="0" y="8229600"/>
                </a:lnTo>
                <a:lnTo>
                  <a:pt x="12375338" y="8229600"/>
                </a:lnTo>
                <a:lnTo>
                  <a:pt x="12375338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52080" y="4300365"/>
            <a:ext cx="7538489" cy="166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3043">
                <a:solidFill>
                  <a:srgbClr val="333B40"/>
                </a:solidFill>
                <a:latin typeface="Montserrat"/>
                <a:ea typeface="Montserrat"/>
                <a:cs typeface="Montserrat"/>
                <a:sym typeface="Montserrat"/>
              </a:rPr>
              <a:t>A Flask-based web app that predicts cirrhosis risk.</a:t>
            </a:r>
          </a:p>
          <a:p>
            <a:pPr algn="l">
              <a:lnSpc>
                <a:spcPts val="3317"/>
              </a:lnSpc>
            </a:pPr>
            <a:endParaRPr lang="en-US" sz="3043">
              <a:solidFill>
                <a:srgbClr val="333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17"/>
              </a:lnSpc>
            </a:pPr>
            <a:r>
              <a:rPr lang="en-US" sz="3043">
                <a:solidFill>
                  <a:srgbClr val="333B40"/>
                </a:solidFill>
                <a:latin typeface="Montserrat"/>
                <a:ea typeface="Montserrat"/>
                <a:cs typeface="Montserrat"/>
                <a:sym typeface="Montserrat"/>
              </a:rPr>
              <a:t>Takes 20+ clinical inputs from the user.</a:t>
            </a:r>
          </a:p>
        </p:txBody>
      </p:sp>
      <p:sp>
        <p:nvSpPr>
          <p:cNvPr id="15" name="Freeform 15"/>
          <p:cNvSpPr/>
          <p:nvPr/>
        </p:nvSpPr>
        <p:spPr>
          <a:xfrm>
            <a:off x="7527132" y="1854475"/>
            <a:ext cx="4230667" cy="1635543"/>
          </a:xfrm>
          <a:custGeom>
            <a:avLst/>
            <a:gdLst/>
            <a:ahLst/>
            <a:cxnLst/>
            <a:rect l="l" t="t" r="r" b="b"/>
            <a:pathLst>
              <a:path w="4230667" h="1635543">
                <a:moveTo>
                  <a:pt x="0" y="0"/>
                </a:moveTo>
                <a:lnTo>
                  <a:pt x="4230667" y="0"/>
                </a:lnTo>
                <a:lnTo>
                  <a:pt x="4230667" y="1635542"/>
                </a:lnTo>
                <a:lnTo>
                  <a:pt x="0" y="163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752323" y="714980"/>
            <a:ext cx="7549620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1"/>
              </a:lnSpc>
            </a:pPr>
            <a:r>
              <a:rPr lang="en-US" sz="5479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52080" y="6547107"/>
            <a:ext cx="8172558" cy="224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</a:pPr>
            <a:r>
              <a:rPr lang="en-US" sz="3300">
                <a:solidFill>
                  <a:srgbClr val="333B40"/>
                </a:solidFill>
                <a:latin typeface="Montserrat"/>
                <a:ea typeface="Montserrat"/>
                <a:cs typeface="Montserrat"/>
                <a:sym typeface="Montserrat"/>
              </a:rPr>
              <a:t>Trained Random Forest model gives results instantly.</a:t>
            </a:r>
          </a:p>
          <a:p>
            <a:pPr algn="l">
              <a:lnSpc>
                <a:spcPts val="3597"/>
              </a:lnSpc>
            </a:pPr>
            <a:endParaRPr lang="en-US" sz="3300">
              <a:solidFill>
                <a:srgbClr val="333B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597"/>
              </a:lnSpc>
            </a:pPr>
            <a:r>
              <a:rPr lang="en-US" sz="3300">
                <a:solidFill>
                  <a:srgbClr val="333B40"/>
                </a:solidFill>
                <a:latin typeface="Montserrat"/>
                <a:ea typeface="Montserrat"/>
                <a:cs typeface="Montserrat"/>
                <a:sym typeface="Montserrat"/>
              </a:rPr>
              <a:t>Visualizes important features for explainability.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93477" y="2363080"/>
            <a:ext cx="7549620" cy="72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1"/>
              </a:lnSpc>
            </a:pPr>
            <a:r>
              <a:rPr lang="en-US" sz="5479">
                <a:solidFill>
                  <a:srgbClr val="333B40"/>
                </a:solidFill>
                <a:latin typeface="Poppins"/>
                <a:ea typeface="Poppins"/>
                <a:cs typeface="Poppins"/>
                <a:sym typeface="Poppins"/>
              </a:rPr>
              <a:t>INTRODUCING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93477" y="3695587"/>
            <a:ext cx="5968390" cy="252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295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HepaCheck is a liver cirrhosis prediction tool built using AI.</a:t>
            </a:r>
          </a:p>
          <a:p>
            <a:pPr algn="l">
              <a:lnSpc>
                <a:spcPts val="2524"/>
              </a:lnSpc>
            </a:pPr>
            <a:endParaRPr lang="en-US" sz="2295" b="1">
              <a:solidFill>
                <a:srgbClr val="333B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524"/>
              </a:lnSpc>
            </a:pPr>
            <a:r>
              <a:rPr lang="en-US" sz="2295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Users enter clinical data to receive a real-time risk prediction.</a:t>
            </a:r>
          </a:p>
          <a:p>
            <a:pPr algn="l">
              <a:lnSpc>
                <a:spcPts val="2524"/>
              </a:lnSpc>
            </a:pPr>
            <a:endParaRPr lang="en-US" sz="2295" b="1">
              <a:solidFill>
                <a:srgbClr val="333B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524"/>
              </a:lnSpc>
            </a:pPr>
            <a:r>
              <a:rPr lang="en-US" sz="2295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Combines machine learning with a simple and accessible web interface.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6724">
            <a:off x="-4428395" y="-310022"/>
            <a:ext cx="27144790" cy="10857916"/>
          </a:xfrm>
          <a:custGeom>
            <a:avLst/>
            <a:gdLst/>
            <a:ahLst/>
            <a:cxnLst/>
            <a:rect l="l" t="t" r="r" b="b"/>
            <a:pathLst>
              <a:path w="27144790" h="10857916">
                <a:moveTo>
                  <a:pt x="0" y="0"/>
                </a:moveTo>
                <a:lnTo>
                  <a:pt x="27144790" y="0"/>
                </a:lnTo>
                <a:lnTo>
                  <a:pt x="27144790" y="10857916"/>
                </a:lnTo>
                <a:lnTo>
                  <a:pt x="0" y="1085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0212" y="-2596628"/>
            <a:ext cx="3696286" cy="36962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5118729" y="4377779"/>
            <a:ext cx="8279935" cy="82799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792689" y="8283413"/>
            <a:ext cx="4554822" cy="45548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-5214311" y="-5520565"/>
            <a:ext cx="8608364" cy="86083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3983818" y="-2858951"/>
            <a:ext cx="8608364" cy="86083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/>
          <p:cNvSpPr/>
          <p:nvPr/>
        </p:nvSpPr>
        <p:spPr>
          <a:xfrm flipH="1">
            <a:off x="8773889" y="5118936"/>
            <a:ext cx="12375338" cy="8229600"/>
          </a:xfrm>
          <a:custGeom>
            <a:avLst/>
            <a:gdLst/>
            <a:ahLst/>
            <a:cxnLst/>
            <a:rect l="l" t="t" r="r" b="b"/>
            <a:pathLst>
              <a:path w="12375338" h="8229600">
                <a:moveTo>
                  <a:pt x="12375338" y="0"/>
                </a:moveTo>
                <a:lnTo>
                  <a:pt x="0" y="0"/>
                </a:lnTo>
                <a:lnTo>
                  <a:pt x="0" y="8229600"/>
                </a:lnTo>
                <a:lnTo>
                  <a:pt x="12375338" y="8229600"/>
                </a:lnTo>
                <a:lnTo>
                  <a:pt x="12375338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58647" y="3855887"/>
            <a:ext cx="2268084" cy="2218507"/>
            <a:chOff x="0" y="0"/>
            <a:chExt cx="597355" cy="5842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7355" cy="584298"/>
            </a:xfrm>
            <a:custGeom>
              <a:avLst/>
              <a:gdLst/>
              <a:ahLst/>
              <a:cxnLst/>
              <a:rect l="l" t="t" r="r" b="b"/>
              <a:pathLst>
                <a:path w="597355" h="584298">
                  <a:moveTo>
                    <a:pt x="174084" y="0"/>
                  </a:moveTo>
                  <a:lnTo>
                    <a:pt x="423271" y="0"/>
                  </a:lnTo>
                  <a:cubicBezTo>
                    <a:pt x="469441" y="0"/>
                    <a:pt x="513720" y="18341"/>
                    <a:pt x="546367" y="50988"/>
                  </a:cubicBezTo>
                  <a:cubicBezTo>
                    <a:pt x="579015" y="83635"/>
                    <a:pt x="597355" y="127914"/>
                    <a:pt x="597355" y="174084"/>
                  </a:cubicBezTo>
                  <a:lnTo>
                    <a:pt x="597355" y="410214"/>
                  </a:lnTo>
                  <a:cubicBezTo>
                    <a:pt x="597355" y="456384"/>
                    <a:pt x="579015" y="500663"/>
                    <a:pt x="546367" y="533310"/>
                  </a:cubicBezTo>
                  <a:cubicBezTo>
                    <a:pt x="513720" y="565957"/>
                    <a:pt x="469441" y="584298"/>
                    <a:pt x="423271" y="584298"/>
                  </a:cubicBezTo>
                  <a:lnTo>
                    <a:pt x="174084" y="584298"/>
                  </a:lnTo>
                  <a:cubicBezTo>
                    <a:pt x="127914" y="584298"/>
                    <a:pt x="83635" y="565957"/>
                    <a:pt x="50988" y="533310"/>
                  </a:cubicBezTo>
                  <a:cubicBezTo>
                    <a:pt x="18341" y="500663"/>
                    <a:pt x="0" y="456384"/>
                    <a:pt x="0" y="410214"/>
                  </a:cubicBezTo>
                  <a:lnTo>
                    <a:pt x="0" y="174084"/>
                  </a:lnTo>
                  <a:cubicBezTo>
                    <a:pt x="0" y="127914"/>
                    <a:pt x="18341" y="83635"/>
                    <a:pt x="50988" y="50988"/>
                  </a:cubicBezTo>
                  <a:cubicBezTo>
                    <a:pt x="83635" y="18341"/>
                    <a:pt x="127914" y="0"/>
                    <a:pt x="174084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597355" cy="660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0F0F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User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31418" y="2159271"/>
            <a:ext cx="2268084" cy="2218507"/>
            <a:chOff x="0" y="0"/>
            <a:chExt cx="597355" cy="5842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97355" cy="584298"/>
            </a:xfrm>
            <a:custGeom>
              <a:avLst/>
              <a:gdLst/>
              <a:ahLst/>
              <a:cxnLst/>
              <a:rect l="l" t="t" r="r" b="b"/>
              <a:pathLst>
                <a:path w="597355" h="584298">
                  <a:moveTo>
                    <a:pt x="174084" y="0"/>
                  </a:moveTo>
                  <a:lnTo>
                    <a:pt x="423271" y="0"/>
                  </a:lnTo>
                  <a:cubicBezTo>
                    <a:pt x="469441" y="0"/>
                    <a:pt x="513720" y="18341"/>
                    <a:pt x="546367" y="50988"/>
                  </a:cubicBezTo>
                  <a:cubicBezTo>
                    <a:pt x="579015" y="83635"/>
                    <a:pt x="597355" y="127914"/>
                    <a:pt x="597355" y="174084"/>
                  </a:cubicBezTo>
                  <a:lnTo>
                    <a:pt x="597355" y="410214"/>
                  </a:lnTo>
                  <a:cubicBezTo>
                    <a:pt x="597355" y="456384"/>
                    <a:pt x="579015" y="500663"/>
                    <a:pt x="546367" y="533310"/>
                  </a:cubicBezTo>
                  <a:cubicBezTo>
                    <a:pt x="513720" y="565957"/>
                    <a:pt x="469441" y="584298"/>
                    <a:pt x="423271" y="584298"/>
                  </a:cubicBezTo>
                  <a:lnTo>
                    <a:pt x="174084" y="584298"/>
                  </a:lnTo>
                  <a:cubicBezTo>
                    <a:pt x="127914" y="584298"/>
                    <a:pt x="83635" y="565957"/>
                    <a:pt x="50988" y="533310"/>
                  </a:cubicBezTo>
                  <a:cubicBezTo>
                    <a:pt x="18341" y="500663"/>
                    <a:pt x="0" y="456384"/>
                    <a:pt x="0" y="410214"/>
                  </a:cubicBezTo>
                  <a:lnTo>
                    <a:pt x="0" y="174084"/>
                  </a:lnTo>
                  <a:cubicBezTo>
                    <a:pt x="0" y="127914"/>
                    <a:pt x="18341" y="83635"/>
                    <a:pt x="50988" y="50988"/>
                  </a:cubicBezTo>
                  <a:cubicBezTo>
                    <a:pt x="83635" y="18341"/>
                    <a:pt x="127914" y="0"/>
                    <a:pt x="174084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597355" cy="660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0F0F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Form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902045" y="2159271"/>
            <a:ext cx="2268084" cy="2218507"/>
            <a:chOff x="0" y="0"/>
            <a:chExt cx="597355" cy="5842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97355" cy="584298"/>
            </a:xfrm>
            <a:custGeom>
              <a:avLst/>
              <a:gdLst/>
              <a:ahLst/>
              <a:cxnLst/>
              <a:rect l="l" t="t" r="r" b="b"/>
              <a:pathLst>
                <a:path w="597355" h="584298">
                  <a:moveTo>
                    <a:pt x="174084" y="0"/>
                  </a:moveTo>
                  <a:lnTo>
                    <a:pt x="423271" y="0"/>
                  </a:lnTo>
                  <a:cubicBezTo>
                    <a:pt x="469441" y="0"/>
                    <a:pt x="513720" y="18341"/>
                    <a:pt x="546367" y="50988"/>
                  </a:cubicBezTo>
                  <a:cubicBezTo>
                    <a:pt x="579015" y="83635"/>
                    <a:pt x="597355" y="127914"/>
                    <a:pt x="597355" y="174084"/>
                  </a:cubicBezTo>
                  <a:lnTo>
                    <a:pt x="597355" y="410214"/>
                  </a:lnTo>
                  <a:cubicBezTo>
                    <a:pt x="597355" y="456384"/>
                    <a:pt x="579015" y="500663"/>
                    <a:pt x="546367" y="533310"/>
                  </a:cubicBezTo>
                  <a:cubicBezTo>
                    <a:pt x="513720" y="565957"/>
                    <a:pt x="469441" y="584298"/>
                    <a:pt x="423271" y="584298"/>
                  </a:cubicBezTo>
                  <a:lnTo>
                    <a:pt x="174084" y="584298"/>
                  </a:lnTo>
                  <a:cubicBezTo>
                    <a:pt x="127914" y="584298"/>
                    <a:pt x="83635" y="565957"/>
                    <a:pt x="50988" y="533310"/>
                  </a:cubicBezTo>
                  <a:cubicBezTo>
                    <a:pt x="18341" y="500663"/>
                    <a:pt x="0" y="456384"/>
                    <a:pt x="0" y="410214"/>
                  </a:cubicBezTo>
                  <a:lnTo>
                    <a:pt x="0" y="174084"/>
                  </a:lnTo>
                  <a:cubicBezTo>
                    <a:pt x="0" y="127914"/>
                    <a:pt x="18341" y="83635"/>
                    <a:pt x="50988" y="50988"/>
                  </a:cubicBezTo>
                  <a:cubicBezTo>
                    <a:pt x="83635" y="18341"/>
                    <a:pt x="127914" y="0"/>
                    <a:pt x="174084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597355" cy="660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0F0F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Scaler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033018" y="5749413"/>
            <a:ext cx="2268084" cy="2218507"/>
            <a:chOff x="0" y="0"/>
            <a:chExt cx="597355" cy="5842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97355" cy="584298"/>
            </a:xfrm>
            <a:custGeom>
              <a:avLst/>
              <a:gdLst/>
              <a:ahLst/>
              <a:cxnLst/>
              <a:rect l="l" t="t" r="r" b="b"/>
              <a:pathLst>
                <a:path w="597355" h="584298">
                  <a:moveTo>
                    <a:pt x="174084" y="0"/>
                  </a:moveTo>
                  <a:lnTo>
                    <a:pt x="423271" y="0"/>
                  </a:lnTo>
                  <a:cubicBezTo>
                    <a:pt x="469441" y="0"/>
                    <a:pt x="513720" y="18341"/>
                    <a:pt x="546367" y="50988"/>
                  </a:cubicBezTo>
                  <a:cubicBezTo>
                    <a:pt x="579015" y="83635"/>
                    <a:pt x="597355" y="127914"/>
                    <a:pt x="597355" y="174084"/>
                  </a:cubicBezTo>
                  <a:lnTo>
                    <a:pt x="597355" y="410214"/>
                  </a:lnTo>
                  <a:cubicBezTo>
                    <a:pt x="597355" y="456384"/>
                    <a:pt x="579015" y="500663"/>
                    <a:pt x="546367" y="533310"/>
                  </a:cubicBezTo>
                  <a:cubicBezTo>
                    <a:pt x="513720" y="565957"/>
                    <a:pt x="469441" y="584298"/>
                    <a:pt x="423271" y="584298"/>
                  </a:cubicBezTo>
                  <a:lnTo>
                    <a:pt x="174084" y="584298"/>
                  </a:lnTo>
                  <a:cubicBezTo>
                    <a:pt x="127914" y="584298"/>
                    <a:pt x="83635" y="565957"/>
                    <a:pt x="50988" y="533310"/>
                  </a:cubicBezTo>
                  <a:cubicBezTo>
                    <a:pt x="18341" y="500663"/>
                    <a:pt x="0" y="456384"/>
                    <a:pt x="0" y="410214"/>
                  </a:cubicBezTo>
                  <a:lnTo>
                    <a:pt x="0" y="174084"/>
                  </a:lnTo>
                  <a:cubicBezTo>
                    <a:pt x="0" y="127914"/>
                    <a:pt x="18341" y="83635"/>
                    <a:pt x="50988" y="50988"/>
                  </a:cubicBezTo>
                  <a:cubicBezTo>
                    <a:pt x="83635" y="18341"/>
                    <a:pt x="127914" y="0"/>
                    <a:pt x="174084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597355" cy="660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0F0F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131418" y="5749413"/>
            <a:ext cx="2268084" cy="2218507"/>
            <a:chOff x="0" y="0"/>
            <a:chExt cx="597355" cy="5842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97355" cy="584298"/>
            </a:xfrm>
            <a:custGeom>
              <a:avLst/>
              <a:gdLst/>
              <a:ahLst/>
              <a:cxnLst/>
              <a:rect l="l" t="t" r="r" b="b"/>
              <a:pathLst>
                <a:path w="597355" h="584298">
                  <a:moveTo>
                    <a:pt x="174084" y="0"/>
                  </a:moveTo>
                  <a:lnTo>
                    <a:pt x="423271" y="0"/>
                  </a:lnTo>
                  <a:cubicBezTo>
                    <a:pt x="469441" y="0"/>
                    <a:pt x="513720" y="18341"/>
                    <a:pt x="546367" y="50988"/>
                  </a:cubicBezTo>
                  <a:cubicBezTo>
                    <a:pt x="579015" y="83635"/>
                    <a:pt x="597355" y="127914"/>
                    <a:pt x="597355" y="174084"/>
                  </a:cubicBezTo>
                  <a:lnTo>
                    <a:pt x="597355" y="410214"/>
                  </a:lnTo>
                  <a:cubicBezTo>
                    <a:pt x="597355" y="456384"/>
                    <a:pt x="579015" y="500663"/>
                    <a:pt x="546367" y="533310"/>
                  </a:cubicBezTo>
                  <a:cubicBezTo>
                    <a:pt x="513720" y="565957"/>
                    <a:pt x="469441" y="584298"/>
                    <a:pt x="423271" y="584298"/>
                  </a:cubicBezTo>
                  <a:lnTo>
                    <a:pt x="174084" y="584298"/>
                  </a:lnTo>
                  <a:cubicBezTo>
                    <a:pt x="127914" y="584298"/>
                    <a:pt x="83635" y="565957"/>
                    <a:pt x="50988" y="533310"/>
                  </a:cubicBezTo>
                  <a:cubicBezTo>
                    <a:pt x="18341" y="500663"/>
                    <a:pt x="0" y="456384"/>
                    <a:pt x="0" y="410214"/>
                  </a:cubicBezTo>
                  <a:lnTo>
                    <a:pt x="0" y="174084"/>
                  </a:lnTo>
                  <a:cubicBezTo>
                    <a:pt x="0" y="127914"/>
                    <a:pt x="18341" y="83635"/>
                    <a:pt x="50988" y="50988"/>
                  </a:cubicBezTo>
                  <a:cubicBezTo>
                    <a:pt x="83635" y="18341"/>
                    <a:pt x="127914" y="0"/>
                    <a:pt x="174084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597355" cy="660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0F0F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Result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285155" y="2159271"/>
            <a:ext cx="2268084" cy="2218507"/>
            <a:chOff x="0" y="0"/>
            <a:chExt cx="597355" cy="58429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97355" cy="584298"/>
            </a:xfrm>
            <a:custGeom>
              <a:avLst/>
              <a:gdLst/>
              <a:ahLst/>
              <a:cxnLst/>
              <a:rect l="l" t="t" r="r" b="b"/>
              <a:pathLst>
                <a:path w="597355" h="584298">
                  <a:moveTo>
                    <a:pt x="174084" y="0"/>
                  </a:moveTo>
                  <a:lnTo>
                    <a:pt x="423271" y="0"/>
                  </a:lnTo>
                  <a:cubicBezTo>
                    <a:pt x="469441" y="0"/>
                    <a:pt x="513720" y="18341"/>
                    <a:pt x="546367" y="50988"/>
                  </a:cubicBezTo>
                  <a:cubicBezTo>
                    <a:pt x="579015" y="83635"/>
                    <a:pt x="597355" y="127914"/>
                    <a:pt x="597355" y="174084"/>
                  </a:cubicBezTo>
                  <a:lnTo>
                    <a:pt x="597355" y="410214"/>
                  </a:lnTo>
                  <a:cubicBezTo>
                    <a:pt x="597355" y="456384"/>
                    <a:pt x="579015" y="500663"/>
                    <a:pt x="546367" y="533310"/>
                  </a:cubicBezTo>
                  <a:cubicBezTo>
                    <a:pt x="513720" y="565957"/>
                    <a:pt x="469441" y="584298"/>
                    <a:pt x="423271" y="584298"/>
                  </a:cubicBezTo>
                  <a:lnTo>
                    <a:pt x="174084" y="584298"/>
                  </a:lnTo>
                  <a:cubicBezTo>
                    <a:pt x="127914" y="584298"/>
                    <a:pt x="83635" y="565957"/>
                    <a:pt x="50988" y="533310"/>
                  </a:cubicBezTo>
                  <a:cubicBezTo>
                    <a:pt x="18341" y="500663"/>
                    <a:pt x="0" y="456384"/>
                    <a:pt x="0" y="410214"/>
                  </a:cubicBezTo>
                  <a:lnTo>
                    <a:pt x="0" y="174084"/>
                  </a:lnTo>
                  <a:cubicBezTo>
                    <a:pt x="0" y="127914"/>
                    <a:pt x="18341" y="83635"/>
                    <a:pt x="50988" y="50988"/>
                  </a:cubicBezTo>
                  <a:cubicBezTo>
                    <a:pt x="83635" y="18341"/>
                    <a:pt x="127914" y="0"/>
                    <a:pt x="174084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597355" cy="660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0F0F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Web App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 rot="-1366340">
            <a:off x="2821448" y="4141389"/>
            <a:ext cx="1633516" cy="528194"/>
            <a:chOff x="0" y="0"/>
            <a:chExt cx="1476731" cy="4774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76731" cy="477498"/>
            </a:xfrm>
            <a:custGeom>
              <a:avLst/>
              <a:gdLst/>
              <a:ahLst/>
              <a:cxnLst/>
              <a:rect l="l" t="t" r="r" b="b"/>
              <a:pathLst>
                <a:path w="1476731" h="477498">
                  <a:moveTo>
                    <a:pt x="1476731" y="238749"/>
                  </a:moveTo>
                  <a:lnTo>
                    <a:pt x="1070331" y="0"/>
                  </a:lnTo>
                  <a:lnTo>
                    <a:pt x="1070331" y="203200"/>
                  </a:lnTo>
                  <a:lnTo>
                    <a:pt x="0" y="203200"/>
                  </a:lnTo>
                  <a:lnTo>
                    <a:pt x="0" y="274298"/>
                  </a:lnTo>
                  <a:lnTo>
                    <a:pt x="1070331" y="274298"/>
                  </a:lnTo>
                  <a:lnTo>
                    <a:pt x="1070331" y="477498"/>
                  </a:lnTo>
                  <a:lnTo>
                    <a:pt x="1476731" y="238749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65100"/>
              <a:ext cx="1375131" cy="109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911810" y="734536"/>
            <a:ext cx="7748402" cy="68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5110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6553239" y="3004428"/>
            <a:ext cx="1633516" cy="528194"/>
            <a:chOff x="0" y="0"/>
            <a:chExt cx="1476731" cy="4774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476731" cy="477498"/>
            </a:xfrm>
            <a:custGeom>
              <a:avLst/>
              <a:gdLst/>
              <a:ahLst/>
              <a:cxnLst/>
              <a:rect l="l" t="t" r="r" b="b"/>
              <a:pathLst>
                <a:path w="1476731" h="477498">
                  <a:moveTo>
                    <a:pt x="1476731" y="238749"/>
                  </a:moveTo>
                  <a:lnTo>
                    <a:pt x="1070331" y="0"/>
                  </a:lnTo>
                  <a:lnTo>
                    <a:pt x="1070331" y="203200"/>
                  </a:lnTo>
                  <a:lnTo>
                    <a:pt x="0" y="203200"/>
                  </a:lnTo>
                  <a:lnTo>
                    <a:pt x="0" y="274298"/>
                  </a:lnTo>
                  <a:lnTo>
                    <a:pt x="1070331" y="274298"/>
                  </a:lnTo>
                  <a:lnTo>
                    <a:pt x="1070331" y="477498"/>
                  </a:lnTo>
                  <a:lnTo>
                    <a:pt x="1476731" y="238749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65100"/>
              <a:ext cx="1375131" cy="109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68529" y="3004428"/>
            <a:ext cx="1633516" cy="528194"/>
            <a:chOff x="0" y="0"/>
            <a:chExt cx="1476731" cy="47749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476731" cy="477498"/>
            </a:xfrm>
            <a:custGeom>
              <a:avLst/>
              <a:gdLst/>
              <a:ahLst/>
              <a:cxnLst/>
              <a:rect l="l" t="t" r="r" b="b"/>
              <a:pathLst>
                <a:path w="1476731" h="477498">
                  <a:moveTo>
                    <a:pt x="1476731" y="238749"/>
                  </a:moveTo>
                  <a:lnTo>
                    <a:pt x="1070331" y="0"/>
                  </a:lnTo>
                  <a:lnTo>
                    <a:pt x="1070331" y="203200"/>
                  </a:lnTo>
                  <a:lnTo>
                    <a:pt x="0" y="203200"/>
                  </a:lnTo>
                  <a:lnTo>
                    <a:pt x="0" y="274298"/>
                  </a:lnTo>
                  <a:lnTo>
                    <a:pt x="1070331" y="274298"/>
                  </a:lnTo>
                  <a:lnTo>
                    <a:pt x="1070331" y="477498"/>
                  </a:lnTo>
                  <a:lnTo>
                    <a:pt x="1476731" y="238749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65100"/>
              <a:ext cx="1375131" cy="109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5400000">
            <a:off x="12350302" y="4642319"/>
            <a:ext cx="1633516" cy="528194"/>
            <a:chOff x="0" y="0"/>
            <a:chExt cx="1476731" cy="47749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76731" cy="477498"/>
            </a:xfrm>
            <a:custGeom>
              <a:avLst/>
              <a:gdLst/>
              <a:ahLst/>
              <a:cxnLst/>
              <a:rect l="l" t="t" r="r" b="b"/>
              <a:pathLst>
                <a:path w="1476731" h="477498">
                  <a:moveTo>
                    <a:pt x="1476731" y="238749"/>
                  </a:moveTo>
                  <a:lnTo>
                    <a:pt x="1070331" y="0"/>
                  </a:lnTo>
                  <a:lnTo>
                    <a:pt x="1070331" y="203200"/>
                  </a:lnTo>
                  <a:lnTo>
                    <a:pt x="0" y="203200"/>
                  </a:lnTo>
                  <a:lnTo>
                    <a:pt x="0" y="274298"/>
                  </a:lnTo>
                  <a:lnTo>
                    <a:pt x="1070331" y="274298"/>
                  </a:lnTo>
                  <a:lnTo>
                    <a:pt x="1070331" y="477498"/>
                  </a:lnTo>
                  <a:lnTo>
                    <a:pt x="1476731" y="238749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65100"/>
              <a:ext cx="1375131" cy="109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10800000">
            <a:off x="10399502" y="6544307"/>
            <a:ext cx="1633516" cy="528194"/>
            <a:chOff x="0" y="0"/>
            <a:chExt cx="1476731" cy="47749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476731" cy="477498"/>
            </a:xfrm>
            <a:custGeom>
              <a:avLst/>
              <a:gdLst/>
              <a:ahLst/>
              <a:cxnLst/>
              <a:rect l="l" t="t" r="r" b="b"/>
              <a:pathLst>
                <a:path w="1476731" h="477498">
                  <a:moveTo>
                    <a:pt x="1476731" y="238749"/>
                  </a:moveTo>
                  <a:lnTo>
                    <a:pt x="1070331" y="0"/>
                  </a:lnTo>
                  <a:lnTo>
                    <a:pt x="1070331" y="203200"/>
                  </a:lnTo>
                  <a:lnTo>
                    <a:pt x="0" y="203200"/>
                  </a:lnTo>
                  <a:lnTo>
                    <a:pt x="0" y="274298"/>
                  </a:lnTo>
                  <a:lnTo>
                    <a:pt x="1070331" y="274298"/>
                  </a:lnTo>
                  <a:lnTo>
                    <a:pt x="1070331" y="477498"/>
                  </a:lnTo>
                  <a:lnTo>
                    <a:pt x="1476731" y="238749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65100"/>
              <a:ext cx="1375131" cy="109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285155" y="5723174"/>
            <a:ext cx="2268084" cy="2218507"/>
            <a:chOff x="0" y="0"/>
            <a:chExt cx="597355" cy="58429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97355" cy="584298"/>
            </a:xfrm>
            <a:custGeom>
              <a:avLst/>
              <a:gdLst/>
              <a:ahLst/>
              <a:cxnLst/>
              <a:rect l="l" t="t" r="r" b="b"/>
              <a:pathLst>
                <a:path w="597355" h="584298">
                  <a:moveTo>
                    <a:pt x="174084" y="0"/>
                  </a:moveTo>
                  <a:lnTo>
                    <a:pt x="423271" y="0"/>
                  </a:lnTo>
                  <a:cubicBezTo>
                    <a:pt x="469441" y="0"/>
                    <a:pt x="513720" y="18341"/>
                    <a:pt x="546367" y="50988"/>
                  </a:cubicBezTo>
                  <a:cubicBezTo>
                    <a:pt x="579015" y="83635"/>
                    <a:pt x="597355" y="127914"/>
                    <a:pt x="597355" y="174084"/>
                  </a:cubicBezTo>
                  <a:lnTo>
                    <a:pt x="597355" y="410214"/>
                  </a:lnTo>
                  <a:cubicBezTo>
                    <a:pt x="597355" y="456384"/>
                    <a:pt x="579015" y="500663"/>
                    <a:pt x="546367" y="533310"/>
                  </a:cubicBezTo>
                  <a:cubicBezTo>
                    <a:pt x="513720" y="565957"/>
                    <a:pt x="469441" y="584298"/>
                    <a:pt x="423271" y="584298"/>
                  </a:cubicBezTo>
                  <a:lnTo>
                    <a:pt x="174084" y="584298"/>
                  </a:lnTo>
                  <a:cubicBezTo>
                    <a:pt x="127914" y="584298"/>
                    <a:pt x="83635" y="565957"/>
                    <a:pt x="50988" y="533310"/>
                  </a:cubicBezTo>
                  <a:cubicBezTo>
                    <a:pt x="18341" y="500663"/>
                    <a:pt x="0" y="456384"/>
                    <a:pt x="0" y="410214"/>
                  </a:cubicBezTo>
                  <a:lnTo>
                    <a:pt x="0" y="174084"/>
                  </a:lnTo>
                  <a:cubicBezTo>
                    <a:pt x="0" y="127914"/>
                    <a:pt x="18341" y="83635"/>
                    <a:pt x="50988" y="50988"/>
                  </a:cubicBezTo>
                  <a:cubicBezTo>
                    <a:pt x="83635" y="18341"/>
                    <a:pt x="127914" y="0"/>
                    <a:pt x="174084" y="0"/>
                  </a:cubicBez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597355" cy="660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>
                  <a:solidFill>
                    <a:srgbClr val="F0F0F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Web App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6497902" y="6544307"/>
            <a:ext cx="1633516" cy="528194"/>
            <a:chOff x="0" y="0"/>
            <a:chExt cx="1476731" cy="47749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476731" cy="477498"/>
            </a:xfrm>
            <a:custGeom>
              <a:avLst/>
              <a:gdLst/>
              <a:ahLst/>
              <a:cxnLst/>
              <a:rect l="l" t="t" r="r" b="b"/>
              <a:pathLst>
                <a:path w="1476731" h="477498">
                  <a:moveTo>
                    <a:pt x="1476731" y="238749"/>
                  </a:moveTo>
                  <a:lnTo>
                    <a:pt x="1070331" y="0"/>
                  </a:lnTo>
                  <a:lnTo>
                    <a:pt x="1070331" y="203200"/>
                  </a:lnTo>
                  <a:lnTo>
                    <a:pt x="0" y="203200"/>
                  </a:lnTo>
                  <a:lnTo>
                    <a:pt x="0" y="274298"/>
                  </a:lnTo>
                  <a:lnTo>
                    <a:pt x="1070331" y="274298"/>
                  </a:lnTo>
                  <a:lnTo>
                    <a:pt x="1070331" y="477498"/>
                  </a:lnTo>
                  <a:lnTo>
                    <a:pt x="1476731" y="238749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65100"/>
              <a:ext cx="1375131" cy="109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9158575">
            <a:off x="2812906" y="5489292"/>
            <a:ext cx="1633516" cy="528194"/>
            <a:chOff x="0" y="0"/>
            <a:chExt cx="1476731" cy="4774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476731" cy="477498"/>
            </a:xfrm>
            <a:custGeom>
              <a:avLst/>
              <a:gdLst/>
              <a:ahLst/>
              <a:cxnLst/>
              <a:rect l="l" t="t" r="r" b="b"/>
              <a:pathLst>
                <a:path w="1476731" h="477498">
                  <a:moveTo>
                    <a:pt x="1476731" y="238749"/>
                  </a:moveTo>
                  <a:lnTo>
                    <a:pt x="1070331" y="0"/>
                  </a:lnTo>
                  <a:lnTo>
                    <a:pt x="1070331" y="203200"/>
                  </a:lnTo>
                  <a:lnTo>
                    <a:pt x="0" y="203200"/>
                  </a:lnTo>
                  <a:lnTo>
                    <a:pt x="0" y="274298"/>
                  </a:lnTo>
                  <a:lnTo>
                    <a:pt x="1070331" y="274298"/>
                  </a:lnTo>
                  <a:lnTo>
                    <a:pt x="1070331" y="477498"/>
                  </a:lnTo>
                  <a:lnTo>
                    <a:pt x="1476731" y="238749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65100"/>
              <a:ext cx="1375131" cy="109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6724">
            <a:off x="-4428395" y="-310022"/>
            <a:ext cx="27144790" cy="10857916"/>
          </a:xfrm>
          <a:custGeom>
            <a:avLst/>
            <a:gdLst/>
            <a:ahLst/>
            <a:cxnLst/>
            <a:rect l="l" t="t" r="r" b="b"/>
            <a:pathLst>
              <a:path w="27144790" h="10857916">
                <a:moveTo>
                  <a:pt x="0" y="0"/>
                </a:moveTo>
                <a:lnTo>
                  <a:pt x="27144790" y="0"/>
                </a:lnTo>
                <a:lnTo>
                  <a:pt x="27144790" y="10857916"/>
                </a:lnTo>
                <a:lnTo>
                  <a:pt x="0" y="1085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0212" y="-2596628"/>
            <a:ext cx="3696286" cy="36962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7884070" y="4073151"/>
            <a:ext cx="8279935" cy="82799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6594405" y="5410109"/>
            <a:ext cx="4554822" cy="45548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-5214311" y="-5520565"/>
            <a:ext cx="8608364" cy="86083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5356499" y="-3523365"/>
            <a:ext cx="8608364" cy="86083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/>
          <p:cNvSpPr/>
          <p:nvPr/>
        </p:nvSpPr>
        <p:spPr>
          <a:xfrm flipH="1">
            <a:off x="8773889" y="5118936"/>
            <a:ext cx="12375338" cy="8229600"/>
          </a:xfrm>
          <a:custGeom>
            <a:avLst/>
            <a:gdLst/>
            <a:ahLst/>
            <a:cxnLst/>
            <a:rect l="l" t="t" r="r" b="b"/>
            <a:pathLst>
              <a:path w="12375338" h="8229600">
                <a:moveTo>
                  <a:pt x="12375338" y="0"/>
                </a:moveTo>
                <a:lnTo>
                  <a:pt x="0" y="0"/>
                </a:lnTo>
                <a:lnTo>
                  <a:pt x="0" y="8229600"/>
                </a:lnTo>
                <a:lnTo>
                  <a:pt x="12375338" y="8229600"/>
                </a:lnTo>
                <a:lnTo>
                  <a:pt x="12375338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1091" y="2394072"/>
            <a:ext cx="7482270" cy="3881427"/>
          </a:xfrm>
          <a:custGeom>
            <a:avLst/>
            <a:gdLst/>
            <a:ahLst/>
            <a:cxnLst/>
            <a:rect l="l" t="t" r="r" b="b"/>
            <a:pathLst>
              <a:path w="7482270" h="3881427">
                <a:moveTo>
                  <a:pt x="0" y="0"/>
                </a:moveTo>
                <a:lnTo>
                  <a:pt x="7482270" y="0"/>
                </a:lnTo>
                <a:lnTo>
                  <a:pt x="7482270" y="3881427"/>
                </a:lnTo>
                <a:lnTo>
                  <a:pt x="0" y="388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773889" y="1761430"/>
            <a:ext cx="7430814" cy="3857146"/>
          </a:xfrm>
          <a:custGeom>
            <a:avLst/>
            <a:gdLst/>
            <a:ahLst/>
            <a:cxnLst/>
            <a:rect l="l" t="t" r="r" b="b"/>
            <a:pathLst>
              <a:path w="7430814" h="3857146">
                <a:moveTo>
                  <a:pt x="0" y="0"/>
                </a:moveTo>
                <a:lnTo>
                  <a:pt x="7430814" y="0"/>
                </a:lnTo>
                <a:lnTo>
                  <a:pt x="7430814" y="3857146"/>
                </a:lnTo>
                <a:lnTo>
                  <a:pt x="0" y="3857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773889" y="6083503"/>
            <a:ext cx="7491295" cy="3881427"/>
          </a:xfrm>
          <a:custGeom>
            <a:avLst/>
            <a:gdLst/>
            <a:ahLst/>
            <a:cxnLst/>
            <a:rect l="l" t="t" r="r" b="b"/>
            <a:pathLst>
              <a:path w="7491295" h="3881427">
                <a:moveTo>
                  <a:pt x="0" y="0"/>
                </a:moveTo>
                <a:lnTo>
                  <a:pt x="7491295" y="0"/>
                </a:lnTo>
                <a:lnTo>
                  <a:pt x="7491295" y="3881427"/>
                </a:lnTo>
                <a:lnTo>
                  <a:pt x="0" y="3881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253851" y="398480"/>
            <a:ext cx="3890149" cy="89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0"/>
              </a:lnSpc>
            </a:pPr>
            <a:r>
              <a:rPr lang="en-US" sz="6767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WEB APP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1091" y="7000474"/>
            <a:ext cx="7455703" cy="197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145" lvl="1" indent="-305573" algn="l">
              <a:lnSpc>
                <a:spcPts val="3962"/>
              </a:lnSpc>
              <a:buFont typeface="Arial"/>
              <a:buChar char="•"/>
            </a:pPr>
            <a:r>
              <a:rPr lang="en-US" sz="2830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 with 20 clinical fields</a:t>
            </a:r>
          </a:p>
          <a:p>
            <a:pPr marL="611145" lvl="1" indent="-305573" algn="l">
              <a:lnSpc>
                <a:spcPts val="3962"/>
              </a:lnSpc>
              <a:spcBef>
                <a:spcPct val="0"/>
              </a:spcBef>
              <a:buFont typeface="Arial"/>
              <a:buChar char="•"/>
            </a:pPr>
            <a:r>
              <a:rPr lang="en-US" sz="2830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Auto-Fill demo button for quick testing</a:t>
            </a:r>
          </a:p>
          <a:p>
            <a:pPr marL="611145" lvl="1" indent="-305573" algn="l">
              <a:lnSpc>
                <a:spcPts val="3962"/>
              </a:lnSpc>
              <a:spcBef>
                <a:spcPct val="0"/>
              </a:spcBef>
              <a:buFont typeface="Arial"/>
              <a:buChar char="•"/>
            </a:pPr>
            <a:r>
              <a:rPr lang="en-US" sz="2830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prediction with risk message</a:t>
            </a:r>
          </a:p>
          <a:p>
            <a:pPr algn="l">
              <a:lnSpc>
                <a:spcPts val="3962"/>
              </a:lnSpc>
              <a:spcBef>
                <a:spcPct val="0"/>
              </a:spcBef>
            </a:pPr>
            <a:endParaRPr lang="en-US" sz="2830" b="1">
              <a:solidFill>
                <a:srgbClr val="333B4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6724">
            <a:off x="-4428395" y="-310022"/>
            <a:ext cx="27144790" cy="10857916"/>
          </a:xfrm>
          <a:custGeom>
            <a:avLst/>
            <a:gdLst/>
            <a:ahLst/>
            <a:cxnLst/>
            <a:rect l="l" t="t" r="r" b="b"/>
            <a:pathLst>
              <a:path w="27144790" h="10857916">
                <a:moveTo>
                  <a:pt x="0" y="0"/>
                </a:moveTo>
                <a:lnTo>
                  <a:pt x="27144790" y="0"/>
                </a:lnTo>
                <a:lnTo>
                  <a:pt x="27144790" y="10857916"/>
                </a:lnTo>
                <a:lnTo>
                  <a:pt x="0" y="1085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0212" y="-2596628"/>
            <a:ext cx="3696286" cy="36962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4631032" y="3676537"/>
            <a:ext cx="8279935" cy="82799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792689" y="8283413"/>
            <a:ext cx="4554822" cy="45548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-5214311" y="-5520565"/>
            <a:ext cx="8608364" cy="86083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3983818" y="-2858951"/>
            <a:ext cx="8608364" cy="86083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/>
          <p:cNvSpPr/>
          <p:nvPr/>
        </p:nvSpPr>
        <p:spPr>
          <a:xfrm flipH="1">
            <a:off x="8773889" y="5118936"/>
            <a:ext cx="12375338" cy="8229600"/>
          </a:xfrm>
          <a:custGeom>
            <a:avLst/>
            <a:gdLst/>
            <a:ahLst/>
            <a:cxnLst/>
            <a:rect l="l" t="t" r="r" b="b"/>
            <a:pathLst>
              <a:path w="12375338" h="8229600">
                <a:moveTo>
                  <a:pt x="12375338" y="0"/>
                </a:moveTo>
                <a:lnTo>
                  <a:pt x="0" y="0"/>
                </a:lnTo>
                <a:lnTo>
                  <a:pt x="0" y="8229600"/>
                </a:lnTo>
                <a:lnTo>
                  <a:pt x="12375338" y="8229600"/>
                </a:lnTo>
                <a:lnTo>
                  <a:pt x="12375338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899888" y="4670600"/>
            <a:ext cx="9963387" cy="5137371"/>
          </a:xfrm>
          <a:custGeom>
            <a:avLst/>
            <a:gdLst/>
            <a:ahLst/>
            <a:cxnLst/>
            <a:rect l="l" t="t" r="r" b="b"/>
            <a:pathLst>
              <a:path w="9963387" h="5137371">
                <a:moveTo>
                  <a:pt x="0" y="0"/>
                </a:moveTo>
                <a:lnTo>
                  <a:pt x="9963387" y="0"/>
                </a:lnTo>
                <a:lnTo>
                  <a:pt x="9963387" y="5137372"/>
                </a:lnTo>
                <a:lnTo>
                  <a:pt x="0" y="5137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347510" y="531601"/>
            <a:ext cx="3830146" cy="9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6"/>
              </a:lnSpc>
            </a:pPr>
            <a:r>
              <a:rPr lang="en-US" sz="6807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92689" y="2280599"/>
            <a:ext cx="6584904" cy="223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2969"/>
              </a:lnSpc>
              <a:buFont typeface="Arial"/>
              <a:buChar char="•"/>
            </a:pPr>
            <a:r>
              <a:rPr lang="en-US" sz="2699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Fast, interactive predictions</a:t>
            </a:r>
          </a:p>
          <a:p>
            <a:pPr marL="582928" lvl="1" indent="-291464" algn="l">
              <a:lnSpc>
                <a:spcPts val="2969"/>
              </a:lnSpc>
              <a:buFont typeface="Arial"/>
              <a:buChar char="•"/>
            </a:pPr>
            <a:r>
              <a:rPr lang="en-US" sz="2699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performance: Balanced accuracy with clarity</a:t>
            </a:r>
          </a:p>
          <a:p>
            <a:pPr marL="582928" lvl="1" indent="-291464" algn="l">
              <a:lnSpc>
                <a:spcPts val="2969"/>
              </a:lnSpc>
              <a:buFont typeface="Arial"/>
              <a:buChar char="•"/>
            </a:pPr>
            <a:r>
              <a:rPr lang="en-US" sz="2699" b="1">
                <a:solidFill>
                  <a:srgbClr val="333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Simple enough for non-technical users</a:t>
            </a:r>
          </a:p>
          <a:p>
            <a:pPr algn="l">
              <a:lnSpc>
                <a:spcPts val="2969"/>
              </a:lnSpc>
            </a:pPr>
            <a:endParaRPr lang="en-US" sz="2699" b="1">
              <a:solidFill>
                <a:srgbClr val="333B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6724">
            <a:off x="-4428395" y="-310022"/>
            <a:ext cx="27144790" cy="10857916"/>
          </a:xfrm>
          <a:custGeom>
            <a:avLst/>
            <a:gdLst/>
            <a:ahLst/>
            <a:cxnLst/>
            <a:rect l="l" t="t" r="r" b="b"/>
            <a:pathLst>
              <a:path w="27144790" h="10857916">
                <a:moveTo>
                  <a:pt x="0" y="0"/>
                </a:moveTo>
                <a:lnTo>
                  <a:pt x="27144790" y="0"/>
                </a:lnTo>
                <a:lnTo>
                  <a:pt x="27144790" y="10857916"/>
                </a:lnTo>
                <a:lnTo>
                  <a:pt x="0" y="1085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0212" y="-2596628"/>
            <a:ext cx="3696286" cy="36962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4631032" y="3676537"/>
            <a:ext cx="8279935" cy="82799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792689" y="8283413"/>
            <a:ext cx="4554822" cy="45548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-5214311" y="-5520565"/>
            <a:ext cx="8608364" cy="86083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3983818" y="-2858951"/>
            <a:ext cx="8608364" cy="86083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/>
          <p:cNvSpPr/>
          <p:nvPr/>
        </p:nvSpPr>
        <p:spPr>
          <a:xfrm flipH="1">
            <a:off x="8773889" y="5118936"/>
            <a:ext cx="12375338" cy="8229600"/>
          </a:xfrm>
          <a:custGeom>
            <a:avLst/>
            <a:gdLst/>
            <a:ahLst/>
            <a:cxnLst/>
            <a:rect l="l" t="t" r="r" b="b"/>
            <a:pathLst>
              <a:path w="12375338" h="8229600">
                <a:moveTo>
                  <a:pt x="12375338" y="0"/>
                </a:moveTo>
                <a:lnTo>
                  <a:pt x="0" y="0"/>
                </a:lnTo>
                <a:lnTo>
                  <a:pt x="0" y="8229600"/>
                </a:lnTo>
                <a:lnTo>
                  <a:pt x="12375338" y="8229600"/>
                </a:lnTo>
                <a:lnTo>
                  <a:pt x="12375338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92689" y="1129070"/>
            <a:ext cx="11623729" cy="72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5399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 FUTURE SCOPE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98905" y="2831535"/>
            <a:ext cx="10690191" cy="456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908" lvl="1" indent="-311954" algn="just">
              <a:lnSpc>
                <a:spcPts val="4045"/>
              </a:lnSpc>
              <a:spcBef>
                <a:spcPct val="0"/>
              </a:spcBef>
              <a:buFont typeface="Arial"/>
              <a:buChar char="•"/>
            </a:pPr>
            <a:r>
              <a:rPr lang="en-US" sz="2889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Enables early detection of liver issues using clinical data</a:t>
            </a:r>
          </a:p>
          <a:p>
            <a:pPr marL="623908" lvl="1" indent="-311954" algn="just">
              <a:lnSpc>
                <a:spcPts val="4045"/>
              </a:lnSpc>
              <a:spcBef>
                <a:spcPct val="0"/>
              </a:spcBef>
              <a:buFont typeface="Arial"/>
              <a:buChar char="•"/>
            </a:pPr>
            <a:r>
              <a:rPr lang="en-US" sz="2889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Fast, interactive predictions</a:t>
            </a:r>
          </a:p>
          <a:p>
            <a:pPr marL="623908" lvl="1" indent="-311954" algn="just">
              <a:lnSpc>
                <a:spcPts val="4045"/>
              </a:lnSpc>
              <a:spcBef>
                <a:spcPct val="0"/>
              </a:spcBef>
              <a:buFont typeface="Arial"/>
              <a:buChar char="•"/>
            </a:pPr>
            <a:r>
              <a:rPr lang="en-US" sz="2889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performance: Balanced accuracy with clarity</a:t>
            </a:r>
          </a:p>
          <a:p>
            <a:pPr marL="623908" lvl="1" indent="-311954" algn="just">
              <a:lnSpc>
                <a:spcPts val="4045"/>
              </a:lnSpc>
              <a:spcBef>
                <a:spcPct val="0"/>
              </a:spcBef>
              <a:buFont typeface="Arial"/>
              <a:buChar char="•"/>
            </a:pPr>
            <a:r>
              <a:rPr lang="en-US" sz="2889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enough for non-technical users</a:t>
            </a:r>
          </a:p>
          <a:p>
            <a:pPr marL="623908" lvl="1" indent="-311954" algn="just">
              <a:lnSpc>
                <a:spcPts val="4045"/>
              </a:lnSpc>
              <a:spcBef>
                <a:spcPct val="0"/>
              </a:spcBef>
              <a:buFont typeface="Arial"/>
              <a:buChar char="•"/>
            </a:pPr>
            <a:r>
              <a:rPr lang="en-US" sz="2889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Plans:</a:t>
            </a:r>
          </a:p>
          <a:p>
            <a:pPr marL="1247815" lvl="2" indent="-415938" algn="just">
              <a:lnSpc>
                <a:spcPts val="4045"/>
              </a:lnSpc>
              <a:spcBef>
                <a:spcPct val="0"/>
              </a:spcBef>
              <a:buFont typeface="Arial"/>
              <a:buChar char="⚬"/>
            </a:pPr>
            <a:r>
              <a:rPr lang="en-US" sz="2889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Doctor feedback loop for retraining</a:t>
            </a:r>
          </a:p>
          <a:p>
            <a:pPr marL="1247815" lvl="2" indent="-415938" algn="just">
              <a:lnSpc>
                <a:spcPts val="4045"/>
              </a:lnSpc>
              <a:spcBef>
                <a:spcPct val="0"/>
              </a:spcBef>
              <a:buFont typeface="Arial"/>
              <a:buChar char="⚬"/>
            </a:pPr>
            <a:r>
              <a:rPr lang="en-US" sz="2889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Downloadable PDF reports</a:t>
            </a:r>
          </a:p>
          <a:p>
            <a:pPr marL="1247815" lvl="2" indent="-415938" algn="just">
              <a:lnSpc>
                <a:spcPts val="4045"/>
              </a:lnSpc>
              <a:spcBef>
                <a:spcPct val="0"/>
              </a:spcBef>
              <a:buFont typeface="Arial"/>
              <a:buChar char="⚬"/>
            </a:pPr>
            <a:r>
              <a:rPr lang="en-US" sz="2889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 system for storing patient predictions</a:t>
            </a:r>
          </a:p>
          <a:p>
            <a:pPr algn="just">
              <a:lnSpc>
                <a:spcPts val="4045"/>
              </a:lnSpc>
              <a:spcBef>
                <a:spcPct val="0"/>
              </a:spcBef>
            </a:pPr>
            <a:endParaRPr lang="en-US" sz="2889" b="1">
              <a:solidFill>
                <a:srgbClr val="333B4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6724">
            <a:off x="-5209144" y="-310023"/>
            <a:ext cx="27144790" cy="10857916"/>
          </a:xfrm>
          <a:custGeom>
            <a:avLst/>
            <a:gdLst/>
            <a:ahLst/>
            <a:cxnLst/>
            <a:rect l="l" t="t" r="r" b="b"/>
            <a:pathLst>
              <a:path w="27144790" h="10857916">
                <a:moveTo>
                  <a:pt x="0" y="0"/>
                </a:moveTo>
                <a:lnTo>
                  <a:pt x="27144790" y="0"/>
                </a:lnTo>
                <a:lnTo>
                  <a:pt x="27144790" y="10857916"/>
                </a:lnTo>
                <a:lnTo>
                  <a:pt x="0" y="1085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60212" y="-2596628"/>
            <a:ext cx="3696286" cy="36962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4631032" y="3676537"/>
            <a:ext cx="8279935" cy="827993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792689" y="8283413"/>
            <a:ext cx="4554822" cy="45548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-5214311" y="-5520565"/>
            <a:ext cx="8608364" cy="86083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3983818" y="-2858951"/>
            <a:ext cx="8608364" cy="86083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>
            <a:hlinkClick r:id="rId3" tooltip="https://github.com/MohammedKaif-3"/>
          </p:cNvPr>
          <p:cNvSpPr/>
          <p:nvPr/>
        </p:nvSpPr>
        <p:spPr>
          <a:xfrm>
            <a:off x="6728913" y="9290813"/>
            <a:ext cx="579777" cy="579777"/>
          </a:xfrm>
          <a:custGeom>
            <a:avLst/>
            <a:gdLst/>
            <a:ahLst/>
            <a:cxnLst/>
            <a:rect l="l" t="t" r="r" b="b"/>
            <a:pathLst>
              <a:path w="579777" h="579777">
                <a:moveTo>
                  <a:pt x="0" y="0"/>
                </a:moveTo>
                <a:lnTo>
                  <a:pt x="579777" y="0"/>
                </a:lnTo>
                <a:lnTo>
                  <a:pt x="579777" y="579777"/>
                </a:lnTo>
                <a:lnTo>
                  <a:pt x="0" y="579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>
            <a:hlinkClick r:id="rId5" tooltip="https://www.linkedin.com/in/mohammedkaif003/"/>
          </p:cNvPr>
          <p:cNvSpPr/>
          <p:nvPr/>
        </p:nvSpPr>
        <p:spPr>
          <a:xfrm>
            <a:off x="7690093" y="9258300"/>
            <a:ext cx="644803" cy="644803"/>
          </a:xfrm>
          <a:custGeom>
            <a:avLst/>
            <a:gdLst/>
            <a:ahLst/>
            <a:cxnLst/>
            <a:rect l="l" t="t" r="r" b="b"/>
            <a:pathLst>
              <a:path w="644803" h="644803">
                <a:moveTo>
                  <a:pt x="0" y="0"/>
                </a:moveTo>
                <a:lnTo>
                  <a:pt x="644803" y="0"/>
                </a:lnTo>
                <a:lnTo>
                  <a:pt x="644803" y="644803"/>
                </a:lnTo>
                <a:lnTo>
                  <a:pt x="0" y="644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839573" y="755181"/>
            <a:ext cx="2959324" cy="107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4"/>
              </a:lnSpc>
            </a:pPr>
            <a:r>
              <a:rPr lang="en-US" sz="8060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LINKS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7954" y="3030649"/>
            <a:ext cx="10984646" cy="527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1"/>
              </a:lnSpc>
              <a:spcBef>
                <a:spcPct val="0"/>
              </a:spcBef>
            </a:pPr>
            <a:r>
              <a:rPr lang="en-US" sz="3115" b="1" dirty="0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Live App: </a:t>
            </a:r>
            <a:r>
              <a:rPr lang="en-US" sz="3115" b="1" u="sng" dirty="0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://hepacheck.pythonanywhere.com"/>
              </a:rPr>
              <a:t>https://hepacheck.pythonanywhere.com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10423" y="3833186"/>
            <a:ext cx="9990897" cy="479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3"/>
              </a:lnSpc>
              <a:spcBef>
                <a:spcPct val="0"/>
              </a:spcBef>
            </a:pPr>
            <a:r>
              <a:rPr lang="en-US" sz="2802" b="1" u="sng" dirty="0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8" tooltip="https://github.com/MohammedKaif-3/Liver_Cirrhosis"/>
              </a:rPr>
              <a:t>https://github.com/MohammedKaif-3/Liver_Cirrhosis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89928" y="7225228"/>
            <a:ext cx="6783892" cy="306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643" lvl="1" indent="-315322" algn="l">
              <a:lnSpc>
                <a:spcPts val="4089"/>
              </a:lnSpc>
              <a:buFont typeface="Arial"/>
              <a:buChar char="•"/>
            </a:pPr>
            <a:r>
              <a:rPr lang="en-US" sz="2920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marL="1261287" lvl="2" indent="-420429" algn="l">
              <a:lnSpc>
                <a:spcPts val="4089"/>
              </a:lnSpc>
              <a:spcBef>
                <a:spcPct val="0"/>
              </a:spcBef>
              <a:buFont typeface="Arial"/>
              <a:buChar char="⚬"/>
            </a:pPr>
            <a:r>
              <a:rPr lang="en-US" sz="2920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Mohammed Kaif (Team leader)</a:t>
            </a:r>
          </a:p>
          <a:p>
            <a:pPr marL="1261287" lvl="2" indent="-420429" algn="l">
              <a:lnSpc>
                <a:spcPts val="4089"/>
              </a:lnSpc>
              <a:spcBef>
                <a:spcPct val="0"/>
              </a:spcBef>
              <a:buFont typeface="Arial"/>
              <a:buChar char="⚬"/>
            </a:pPr>
            <a:r>
              <a:rPr lang="en-US" sz="2920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Hemalatha</a:t>
            </a:r>
          </a:p>
          <a:p>
            <a:pPr marL="1261287" lvl="2" indent="-420429" algn="l">
              <a:lnSpc>
                <a:spcPts val="4089"/>
              </a:lnSpc>
              <a:spcBef>
                <a:spcPct val="0"/>
              </a:spcBef>
              <a:buFont typeface="Arial"/>
              <a:buChar char="⚬"/>
            </a:pPr>
            <a:r>
              <a:rPr lang="en-US" sz="2920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Yugandhar</a:t>
            </a:r>
          </a:p>
          <a:p>
            <a:pPr marL="1261287" lvl="2" indent="-420429" algn="l">
              <a:lnSpc>
                <a:spcPts val="4089"/>
              </a:lnSpc>
              <a:spcBef>
                <a:spcPct val="0"/>
              </a:spcBef>
              <a:buFont typeface="Arial"/>
              <a:buChar char="⚬"/>
            </a:pPr>
            <a:r>
              <a:rPr lang="en-US" sz="2920" b="1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Rajasekhar</a:t>
            </a:r>
          </a:p>
          <a:p>
            <a:pPr algn="l">
              <a:lnSpc>
                <a:spcPts val="4089"/>
              </a:lnSpc>
              <a:spcBef>
                <a:spcPct val="0"/>
              </a:spcBef>
            </a:pPr>
            <a:endParaRPr lang="en-US" sz="2920" b="1">
              <a:solidFill>
                <a:srgbClr val="333B4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992923" y="4646631"/>
            <a:ext cx="8788006" cy="48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3"/>
              </a:lnSpc>
            </a:pPr>
            <a:r>
              <a:rPr lang="en-US" sz="2802" b="1" u="sng" dirty="0">
                <a:solidFill>
                  <a:srgbClr val="333B4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9" tooltip="https://www.kaggle.com/datasets/bhavanipriya222/liver-cirrhosis-prediction?resource=download"/>
              </a:rPr>
              <a:t>https://kaggle.com/datasets/liver-cirrhosis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2AF97-E554-2515-17D7-5296A193E971}"/>
              </a:ext>
            </a:extLst>
          </p:cNvPr>
          <p:cNvSpPr txBox="1"/>
          <p:nvPr/>
        </p:nvSpPr>
        <p:spPr>
          <a:xfrm>
            <a:off x="2966270" y="3764868"/>
            <a:ext cx="160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I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2BED13-C534-AABF-4D9C-C1C6EEA96942}"/>
              </a:ext>
            </a:extLst>
          </p:cNvPr>
          <p:cNvSpPr txBox="1"/>
          <p:nvPr/>
        </p:nvSpPr>
        <p:spPr>
          <a:xfrm>
            <a:off x="3025626" y="4558725"/>
            <a:ext cx="1602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96724">
            <a:off x="-4428395" y="-310022"/>
            <a:ext cx="27144790" cy="10857916"/>
          </a:xfrm>
          <a:custGeom>
            <a:avLst/>
            <a:gdLst/>
            <a:ahLst/>
            <a:cxnLst/>
            <a:rect l="l" t="t" r="r" b="b"/>
            <a:pathLst>
              <a:path w="27144790" h="10857916">
                <a:moveTo>
                  <a:pt x="0" y="0"/>
                </a:moveTo>
                <a:lnTo>
                  <a:pt x="27144790" y="0"/>
                </a:lnTo>
                <a:lnTo>
                  <a:pt x="27144790" y="10857916"/>
                </a:lnTo>
                <a:lnTo>
                  <a:pt x="0" y="1085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433562" y="-3407473"/>
            <a:ext cx="8279935" cy="82799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544645" y="-5685955"/>
            <a:ext cx="6714655" cy="67146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5174512" y="6236124"/>
            <a:ext cx="8608364" cy="86083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4319028" y="-3204524"/>
            <a:ext cx="8608364" cy="86083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33B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/>
          <p:cNvSpPr/>
          <p:nvPr/>
        </p:nvSpPr>
        <p:spPr>
          <a:xfrm>
            <a:off x="-4144639" y="5403840"/>
            <a:ext cx="12375338" cy="8229600"/>
          </a:xfrm>
          <a:custGeom>
            <a:avLst/>
            <a:gdLst/>
            <a:ahLst/>
            <a:cxnLst/>
            <a:rect l="l" t="t" r="r" b="b"/>
            <a:pathLst>
              <a:path w="12375338" h="8229600">
                <a:moveTo>
                  <a:pt x="0" y="0"/>
                </a:moveTo>
                <a:lnTo>
                  <a:pt x="12375338" y="0"/>
                </a:lnTo>
                <a:lnTo>
                  <a:pt x="12375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55765" y="3679815"/>
            <a:ext cx="11218747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15000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  <a:p>
            <a:pPr algn="ctr">
              <a:lnSpc>
                <a:spcPts val="13500"/>
              </a:lnSpc>
            </a:pPr>
            <a:r>
              <a:rPr lang="en-US" sz="15000" b="1">
                <a:solidFill>
                  <a:srgbClr val="333B40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259</Words>
  <Application>Microsoft Office PowerPoint</Application>
  <PresentationFormat>Custom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Bold</vt:lpstr>
      <vt:lpstr>Canva Sans Bold</vt:lpstr>
      <vt:lpstr>Poppins</vt:lpstr>
      <vt:lpstr>Montserrat</vt:lpstr>
      <vt:lpstr>Poppins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Grey Illustrative Group Project Presentation</dc:title>
  <dc:creator>Kaif Shaik</dc:creator>
  <cp:lastModifiedBy>mohammedzaif61@gmail.com</cp:lastModifiedBy>
  <cp:revision>3</cp:revision>
  <dcterms:created xsi:type="dcterms:W3CDTF">2006-08-16T00:00:00Z</dcterms:created>
  <dcterms:modified xsi:type="dcterms:W3CDTF">2025-06-26T07:46:34Z</dcterms:modified>
  <dc:identifier>DAGrbfQxNcQ</dc:identifier>
</cp:coreProperties>
</file>